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1"/>
  </p:notesMasterIdLst>
  <p:sldIdLst>
    <p:sldId id="302" r:id="rId2"/>
    <p:sldId id="344" r:id="rId3"/>
    <p:sldId id="369" r:id="rId4"/>
    <p:sldId id="370" r:id="rId5"/>
    <p:sldId id="371" r:id="rId6"/>
    <p:sldId id="372" r:id="rId7"/>
    <p:sldId id="373" r:id="rId8"/>
    <p:sldId id="374" r:id="rId9"/>
    <p:sldId id="338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9" autoAdjust="0"/>
    <p:restoredTop sz="98507" autoAdjust="0"/>
  </p:normalViewPr>
  <p:slideViewPr>
    <p:cSldViewPr>
      <p:cViewPr varScale="1">
        <p:scale>
          <a:sx n="102" d="100"/>
          <a:sy n="102" d="100"/>
        </p:scale>
        <p:origin x="660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DDFF723-58EB-4271-B46C-F5268A84A62A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5C19D4D5-0F9D-472B-B268-A1B43AF3F1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4555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1">
          <a:gsLst>
            <a:gs pos="0">
              <a:srgbClr val="242424"/>
            </a:gs>
            <a:gs pos="30000">
              <a:srgbClr val="2D2D2D"/>
            </a:gs>
            <a:gs pos="100000">
              <a:srgbClr val="7D7D7D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6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D2CAC-F9B2-48DF-B97E-C4D4DFAEFC30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7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3ED336-7D56-45A6-ACE6-4D14F8DF01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508040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B76680-617A-4587-B228-375168E48545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62452-28CB-45C2-A891-3C38DA9E6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78090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06BBE-4F53-4DE1-84C4-447009766ABE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8A56ED-44C6-4739-9711-B0143B7518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64208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96633-A612-497C-9B90-612C9A8C1543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A08C01-1014-47BF-990F-91AA5F977C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09568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gradFill rotWithShape="1">
          <a:gsLst>
            <a:gs pos="0">
              <a:srgbClr val="242424"/>
            </a:gs>
            <a:gs pos="30000">
              <a:srgbClr val="2D2D2D"/>
            </a:gs>
            <a:gs pos="100000">
              <a:srgbClr val="7D7D7D"/>
            </a:gs>
          </a:gsLst>
          <a:lin ang="1296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8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Freeform 10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9FE32C-E2FE-4188-8F99-47A38155238D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D8D48C-BB5F-4863-9769-77C9E26BAD0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889334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4E9C1-2A59-40F4-9C24-B1C48604D6E5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6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11C4E5-100C-4E4A-8379-E307591879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3620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C583F2-FE69-4BEC-A39A-E1F2565A586A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5A898-E766-4732-89C9-D140223B05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534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/>
          <a:lstStyle>
            <a:lvl1pPr algn="l">
              <a:defRPr sz="4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C122FE-C20C-476F-81BC-503F2B66FB93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4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8E3E0-BD82-4AED-806E-B245E597B1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6831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9D711-2BB7-481F-B67D-3699DF776AA1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8E2E87-18DF-4EE0-AFFD-AB5CD833DDD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31803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089C1-332F-466A-884C-77EDBA2C3428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156575" y="6421438"/>
            <a:ext cx="7620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0F6C3B-6429-4A4D-93C6-D140B6CA0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05949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3FFE4-71D7-46CB-9DFD-EB56B5E28013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BBBBC2-D628-44F8-A883-513689EA0B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05654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 11"/>
          <p:cNvSpPr>
            <a:spLocks/>
          </p:cNvSpPr>
          <p:nvPr/>
        </p:nvSpPr>
        <p:spPr bwMode="auto">
          <a:xfrm>
            <a:off x="0" y="4751388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6" name="Freeform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3076" name="Title Placeholder 8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title style</a:t>
            </a:r>
          </a:p>
        </p:txBody>
      </p:sp>
      <p:sp>
        <p:nvSpPr>
          <p:cNvPr id="3077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/>
              <a:t>Click to edit Master text styles</a:t>
            </a:r>
          </a:p>
          <a:p>
            <a:pPr lvl="1"/>
            <a:r>
              <a:rPr lang="en-US" altLang="ru-RU"/>
              <a:t>Second level</a:t>
            </a:r>
          </a:p>
          <a:p>
            <a:pPr lvl="2"/>
            <a:r>
              <a:rPr lang="en-US" altLang="ru-RU"/>
              <a:t>Third level</a:t>
            </a:r>
          </a:p>
          <a:p>
            <a:pPr lvl="3"/>
            <a:r>
              <a:rPr lang="en-US" altLang="ru-RU"/>
              <a:t>Fourth level</a:t>
            </a:r>
          </a:p>
          <a:p>
            <a:pPr lvl="4"/>
            <a:r>
              <a:rPr lang="en-US" altLang="ru-RU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421438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504C22-7713-4508-9DF6-091B45B8DDF5}" type="datetimeFigureOut">
              <a:rPr lang="ru-RU"/>
              <a:pPr>
                <a:defRPr/>
              </a:pPr>
              <a:t>12.09.2023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124200" y="6421438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153400" y="6421438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2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DDD595B-9B5F-44A7-98AA-8D53D24C77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71" r:id="rId1"/>
    <p:sldLayoutId id="2147483865" r:id="rId2"/>
    <p:sldLayoutId id="2147483872" r:id="rId3"/>
    <p:sldLayoutId id="2147483866" r:id="rId4"/>
    <p:sldLayoutId id="2147483873" r:id="rId5"/>
    <p:sldLayoutId id="2147483867" r:id="rId6"/>
    <p:sldLayoutId id="2147483868" r:id="rId7"/>
    <p:sldLayoutId id="2147483874" r:id="rId8"/>
    <p:sldLayoutId id="2147483875" r:id="rId9"/>
    <p:sldLayoutId id="2147483869" r:id="rId10"/>
    <p:sldLayoutId id="214748387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6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600">
          <a:solidFill>
            <a:schemeClr val="tx1"/>
          </a:solidFill>
          <a:latin typeface="Franklin Gothic Book" pitchFamily="34" charset="0"/>
        </a:defRPr>
      </a:lvl9pPr>
    </p:titleStyle>
    <p:bodyStyle>
      <a:lvl1pPr marL="419100" indent="-382588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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1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4888" indent="-255588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5000"/>
        <a:buFont typeface="Arial" pitchFamily="34" charset="0"/>
        <a:buChar char="○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36538" algn="l" rtl="0" eaLnBrk="0" fontAlgn="base" hangingPunct="0">
        <a:spcBef>
          <a:spcPct val="20000"/>
        </a:spcBef>
        <a:spcAft>
          <a:spcPct val="0"/>
        </a:spcAft>
        <a:buClr>
          <a:srgbClr val="8D89A4"/>
        </a:buClr>
        <a:buSzPct val="9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89075" indent="-182563" algn="l" rtl="0" eaLnBrk="0" fontAlgn="base" hangingPunct="0">
        <a:spcBef>
          <a:spcPct val="20000"/>
        </a:spcBef>
        <a:spcAft>
          <a:spcPct val="0"/>
        </a:spcAft>
        <a:buClr>
          <a:srgbClr val="748560"/>
        </a:buClr>
        <a:buSzPct val="100000"/>
        <a:buFont typeface="Arial" pitchFamily="34" charset="0"/>
        <a:buChar char="-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oftlab.tv/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9112" y="2492896"/>
            <a:ext cx="6480048" cy="3168352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Программный комплекс</a:t>
            </a:r>
            <a:br>
              <a:rPr lang="ru-RU" dirty="0"/>
            </a:br>
            <a:br>
              <a:rPr lang="ru-RU" sz="2200" dirty="0"/>
            </a:br>
            <a:r>
              <a:rPr lang="ru-RU" dirty="0"/>
              <a:t> </a:t>
            </a:r>
            <a:r>
              <a:rPr lang="ru-RU" sz="6600" dirty="0"/>
              <a:t>«</a:t>
            </a:r>
            <a:r>
              <a:rPr lang="en-US" sz="6600" dirty="0"/>
              <a:t>All¹Mix</a:t>
            </a:r>
            <a:r>
              <a:rPr lang="ru-RU" sz="6600" dirty="0"/>
              <a:t>»</a:t>
            </a:r>
            <a:br>
              <a:rPr lang="ru-RU" sz="6600" dirty="0"/>
            </a:br>
            <a:br>
              <a:rPr lang="ru-RU" sz="2700" dirty="0"/>
            </a:br>
            <a:r>
              <a:rPr lang="ru-RU" sz="3600" dirty="0"/>
              <a:t>детали, достойные </a:t>
            </a:r>
            <a:br>
              <a:rPr lang="ru-RU" sz="3600" dirty="0"/>
            </a:br>
            <a:r>
              <a:rPr lang="ru-RU" sz="3600" dirty="0"/>
              <a:t> внимания</a:t>
            </a:r>
          </a:p>
        </p:txBody>
      </p:sp>
      <p:sp>
        <p:nvSpPr>
          <p:cNvPr id="8195" name="Subtitle 2"/>
          <p:cNvSpPr>
            <a:spLocks noGrp="1"/>
          </p:cNvSpPr>
          <p:nvPr>
            <p:ph type="subTitle" idx="1"/>
          </p:nvPr>
        </p:nvSpPr>
        <p:spPr>
          <a:xfrm>
            <a:off x="396209" y="836712"/>
            <a:ext cx="6480175" cy="1452313"/>
          </a:xfrm>
        </p:spPr>
        <p:txBody>
          <a:bodyPr/>
          <a:lstStyle/>
          <a:p>
            <a:pPr eaLnBrk="1" hangingPunct="1"/>
            <a:r>
              <a:rPr lang="ru-RU" altLang="ru-RU" dirty="0"/>
              <a:t>Основа для малобюджетного телевизионного производства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143504" y="6215083"/>
            <a:ext cx="3786214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СофтЛаб-НСК,  Д-Графика </a:t>
            </a:r>
            <a:r>
              <a:rPr lang="en-US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</a:t>
            </a:r>
            <a:r>
              <a:rPr lang="ru-RU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202</a:t>
            </a:r>
            <a:r>
              <a:rPr lang="en-US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3</a:t>
            </a:r>
            <a:r>
              <a:rPr lang="ru-RU" dirty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96209" y="5949280"/>
            <a:ext cx="37444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hlinkClick r:id="rId2"/>
              </a:rPr>
              <a:t>http://www.softlab.tv/</a:t>
            </a:r>
            <a:endParaRPr lang="en-US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  <a:p>
            <a:r>
              <a:rPr lang="en-US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http://www.d-graphica.com/</a:t>
            </a:r>
            <a:endParaRPr lang="ru-RU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612042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064896" cy="1210146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All¹Mix</a:t>
            </a:r>
            <a:r>
              <a:rPr lang="ru-RU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– </a:t>
            </a:r>
            <a:r>
              <a:rPr lang="ru-RU" sz="3200" dirty="0">
                <a:latin typeface="+mn-lt"/>
              </a:rPr>
              <a:t>сложный продукт с разнообразными возможностями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628800"/>
            <a:ext cx="8110631" cy="3312368"/>
          </a:xfrm>
        </p:spPr>
        <p:txBody>
          <a:bodyPr>
            <a:normAutofit/>
          </a:bodyPr>
          <a:lstStyle/>
          <a:p>
            <a:pPr marL="36512" indent="0">
              <a:buNone/>
            </a:pPr>
            <a:r>
              <a:rPr lang="ru-RU" dirty="0"/>
              <a:t>Количество встроенных «открытых» и «скрытых» фич превышает порог для краткого описания.</a:t>
            </a:r>
          </a:p>
          <a:p>
            <a:pPr marL="36512" indent="0">
              <a:buNone/>
            </a:pPr>
            <a:r>
              <a:rPr lang="ru-RU" dirty="0"/>
              <a:t>Продукт разрастается в разных направлениях.</a:t>
            </a:r>
          </a:p>
          <a:p>
            <a:pPr marL="36512" indent="0">
              <a:buNone/>
            </a:pPr>
            <a:r>
              <a:rPr lang="ru-RU" dirty="0"/>
              <a:t>Меняются маркетинговые подходы.</a:t>
            </a: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6402883"/>
            <a:ext cx="307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http://d-graphica.com/allmix/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5583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064896" cy="1210146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All¹Mix</a:t>
            </a:r>
            <a:r>
              <a:rPr lang="ru-RU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– направления использования</a:t>
            </a:r>
            <a:endParaRPr lang="ru-RU" sz="3200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484785"/>
            <a:ext cx="8110631" cy="4536504"/>
          </a:xfrm>
        </p:spPr>
        <p:txBody>
          <a:bodyPr>
            <a:normAutofit fontScale="77500" lnSpcReduction="20000"/>
          </a:bodyPr>
          <a:lstStyle/>
          <a:p>
            <a:pPr marL="36512" indent="0">
              <a:buNone/>
            </a:pPr>
            <a:r>
              <a:rPr lang="ru-RU" dirty="0"/>
              <a:t>Образование и корпоративное телевидение</a:t>
            </a:r>
          </a:p>
          <a:p>
            <a:pPr lvl="0"/>
            <a:r>
              <a:rPr lang="ru-RU" dirty="0"/>
              <a:t>Трансляционные студии</a:t>
            </a:r>
          </a:p>
          <a:p>
            <a:pPr lvl="0"/>
            <a:r>
              <a:rPr lang="ru-RU" dirty="0"/>
              <a:t>Студии создания медийного контента</a:t>
            </a:r>
          </a:p>
          <a:p>
            <a:pPr marL="36512" indent="0">
              <a:buNone/>
            </a:pPr>
            <a:r>
              <a:rPr lang="ru-RU" dirty="0"/>
              <a:t>Малые </a:t>
            </a:r>
            <a:r>
              <a:rPr lang="ru-RU" dirty="0" err="1"/>
              <a:t>теле-радио</a:t>
            </a:r>
            <a:r>
              <a:rPr lang="ru-RU" dirty="0"/>
              <a:t> компании</a:t>
            </a:r>
          </a:p>
          <a:p>
            <a:pPr lvl="0"/>
            <a:r>
              <a:rPr lang="ru-RU" dirty="0"/>
              <a:t>Вещание и трансляции событийные</a:t>
            </a:r>
          </a:p>
          <a:p>
            <a:pPr lvl="0"/>
            <a:r>
              <a:rPr lang="ru-RU" dirty="0"/>
              <a:t>Съёмка и вещание отдельных передач (в том числе в прямом эфире)</a:t>
            </a:r>
          </a:p>
          <a:p>
            <a:pPr lvl="0"/>
            <a:r>
              <a:rPr lang="ru-RU" dirty="0"/>
              <a:t>Графическое оформление канала</a:t>
            </a:r>
          </a:p>
          <a:p>
            <a:pPr marL="36512" indent="0">
              <a:buNone/>
            </a:pPr>
            <a:r>
              <a:rPr lang="ru-RU" dirty="0"/>
              <a:t>Спорт</a:t>
            </a:r>
          </a:p>
          <a:p>
            <a:pPr lvl="0"/>
            <a:r>
              <a:rPr lang="ru-RU" dirty="0"/>
              <a:t>Графика и медиа материалы на табло и видеокубах</a:t>
            </a:r>
          </a:p>
          <a:p>
            <a:pPr lvl="0"/>
            <a:r>
              <a:rPr lang="ru-RU" dirty="0"/>
              <a:t>Трансляции и графическое оформление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6402883"/>
            <a:ext cx="307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http://d-graphica.com/allmix/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554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064896" cy="1210146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All¹Mix</a:t>
            </a:r>
            <a:r>
              <a:rPr lang="ru-RU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– продуктовая структура</a:t>
            </a:r>
            <a:endParaRPr lang="ru-RU" sz="3200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484785"/>
            <a:ext cx="8110631" cy="4536504"/>
          </a:xfrm>
        </p:spPr>
        <p:txBody>
          <a:bodyPr>
            <a:normAutofit fontScale="77500" lnSpcReduction="20000"/>
          </a:bodyPr>
          <a:lstStyle/>
          <a:p>
            <a:pPr marL="36512" indent="0">
              <a:buNone/>
            </a:pPr>
            <a:r>
              <a:rPr lang="ru-RU" dirty="0"/>
              <a:t>Типовые версии конфигураций ПО:</a:t>
            </a:r>
          </a:p>
          <a:p>
            <a:pPr marL="339725" lvl="1" indent="0">
              <a:buNone/>
            </a:pPr>
            <a:r>
              <a:rPr lang="ru-RU" dirty="0"/>
              <a:t>Универсальные:</a:t>
            </a:r>
          </a:p>
          <a:p>
            <a:pPr lvl="1"/>
            <a:r>
              <a:rPr lang="ru-RU" b="1" dirty="0"/>
              <a:t>Базовая</a:t>
            </a:r>
            <a:r>
              <a:rPr lang="ru-RU" dirty="0"/>
              <a:t> – минимальная по функциональности и цене</a:t>
            </a:r>
          </a:p>
          <a:p>
            <a:pPr lvl="1"/>
            <a:r>
              <a:rPr lang="ru-RU" b="1" dirty="0"/>
              <a:t>Стандартная</a:t>
            </a:r>
            <a:r>
              <a:rPr lang="ru-RU" dirty="0"/>
              <a:t> – наиболее «ходовая», накрывающая в среднем большинство приложений</a:t>
            </a:r>
          </a:p>
          <a:p>
            <a:pPr lvl="1"/>
            <a:r>
              <a:rPr lang="ru-RU" b="1" dirty="0"/>
              <a:t>Про</a:t>
            </a:r>
            <a:r>
              <a:rPr lang="ru-RU" dirty="0"/>
              <a:t> – для пользователей с высокими потребностями к максимальным общим характеристикам </a:t>
            </a:r>
          </a:p>
          <a:p>
            <a:pPr marL="339725" lvl="1" indent="0">
              <a:buNone/>
            </a:pPr>
            <a:r>
              <a:rPr lang="ru-RU" dirty="0"/>
              <a:t>Специализированные:</a:t>
            </a:r>
          </a:p>
          <a:p>
            <a:pPr lvl="1"/>
            <a:r>
              <a:rPr lang="ru-RU" b="1" dirty="0" err="1"/>
              <a:t>ВидеоДистант</a:t>
            </a:r>
            <a:r>
              <a:rPr lang="ru-RU" dirty="0"/>
              <a:t>  - ориентирован на образование и поддержку интерактивной работы</a:t>
            </a:r>
          </a:p>
          <a:p>
            <a:pPr lvl="1"/>
            <a:r>
              <a:rPr lang="en-US" b="1" dirty="0"/>
              <a:t>SL </a:t>
            </a:r>
            <a:r>
              <a:rPr lang="en-US" b="1" dirty="0" err="1"/>
              <a:t>VideoCube</a:t>
            </a:r>
            <a:r>
              <a:rPr lang="ru-RU" b="1" dirty="0"/>
              <a:t> </a:t>
            </a:r>
            <a:r>
              <a:rPr lang="ru-RU" dirty="0"/>
              <a:t>– спортивные приложения для арен, залов и т.п.</a:t>
            </a:r>
          </a:p>
          <a:p>
            <a:pPr marL="36512" indent="0">
              <a:buNone/>
            </a:pPr>
            <a:r>
              <a:rPr lang="ru-RU" dirty="0"/>
              <a:t>Все эти версии могут </a:t>
            </a:r>
            <a:r>
              <a:rPr lang="ru-RU" dirty="0" err="1"/>
              <a:t>апгрейдироваться</a:t>
            </a:r>
            <a:r>
              <a:rPr lang="ru-RU" dirty="0"/>
              <a:t> с помощью приобретения дополнительных опций.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6402883"/>
            <a:ext cx="307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http://d-graphica.com/allmix/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15760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064896" cy="1210146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All¹Mix</a:t>
            </a:r>
            <a:r>
              <a:rPr lang="ru-RU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– доступные в лицензиях опции</a:t>
            </a:r>
            <a:endParaRPr lang="ru-RU" sz="3200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484785"/>
            <a:ext cx="8110631" cy="4536504"/>
          </a:xfrm>
        </p:spPr>
        <p:txBody>
          <a:bodyPr>
            <a:normAutofit fontScale="85000" lnSpcReduction="20000"/>
          </a:bodyPr>
          <a:lstStyle/>
          <a:p>
            <a:pPr marL="36512" indent="0">
              <a:buNone/>
            </a:pPr>
            <a:r>
              <a:rPr lang="ru-RU" dirty="0"/>
              <a:t>Общие технические характеристики</a:t>
            </a:r>
          </a:p>
          <a:p>
            <a:pPr lvl="1"/>
            <a:r>
              <a:rPr lang="en-US" dirty="0"/>
              <a:t>Video Inputs:</a:t>
            </a:r>
            <a:endParaRPr lang="ru-RU" dirty="0"/>
          </a:p>
          <a:p>
            <a:pPr lvl="1"/>
            <a:r>
              <a:rPr lang="en-US" dirty="0"/>
              <a:t>Maximum Output Resolution:</a:t>
            </a:r>
            <a:endParaRPr lang="ru-RU" dirty="0"/>
          </a:p>
          <a:p>
            <a:pPr lvl="1"/>
            <a:r>
              <a:rPr lang="en-US" dirty="0"/>
              <a:t>Maximum Board Output Count: </a:t>
            </a:r>
            <a:endParaRPr lang="ru-RU" dirty="0"/>
          </a:p>
          <a:p>
            <a:pPr lvl="1"/>
            <a:r>
              <a:rPr lang="en-US" dirty="0"/>
              <a:t>Output Streams Count:</a:t>
            </a:r>
            <a:endParaRPr lang="ru-RU" dirty="0"/>
          </a:p>
          <a:p>
            <a:pPr lvl="1"/>
            <a:r>
              <a:rPr lang="en-US" dirty="0"/>
              <a:t>PTZ support</a:t>
            </a:r>
            <a:endParaRPr lang="ru-RU" dirty="0"/>
          </a:p>
          <a:p>
            <a:pPr marL="36512" indent="0">
              <a:buNone/>
            </a:pPr>
            <a:r>
              <a:rPr lang="ru-RU" dirty="0"/>
              <a:t>Возможности встроенного микшера</a:t>
            </a:r>
          </a:p>
          <a:p>
            <a:pPr lvl="1"/>
            <a:r>
              <a:rPr lang="en-US" dirty="0"/>
              <a:t>Maximum Slot Count: </a:t>
            </a:r>
            <a:endParaRPr lang="ru-RU" dirty="0"/>
          </a:p>
          <a:p>
            <a:pPr lvl="1"/>
            <a:r>
              <a:rPr lang="en-US" dirty="0"/>
              <a:t>Maximum Transition Slot Count:</a:t>
            </a:r>
            <a:endParaRPr lang="ru-RU" dirty="0"/>
          </a:p>
          <a:p>
            <a:pPr lvl="1"/>
            <a:r>
              <a:rPr lang="en-US" dirty="0"/>
              <a:t>Record Slots:</a:t>
            </a:r>
            <a:endParaRPr lang="ru-RU" dirty="0"/>
          </a:p>
          <a:p>
            <a:pPr lvl="1"/>
            <a:r>
              <a:rPr lang="en-US" dirty="0"/>
              <a:t>Advanced Transitions:</a:t>
            </a:r>
            <a:endParaRPr lang="ru-RU" dirty="0"/>
          </a:p>
          <a:p>
            <a:pPr lvl="1"/>
            <a:r>
              <a:rPr lang="en-US" dirty="0"/>
              <a:t>Multiview: </a:t>
            </a:r>
            <a:endParaRPr lang="ru-RU" dirty="0"/>
          </a:p>
          <a:p>
            <a:pPr marL="36512" indent="0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6402883"/>
            <a:ext cx="307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http://d-graphica.com/allmix/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77983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064896" cy="1210146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All¹Mix</a:t>
            </a:r>
            <a:r>
              <a:rPr lang="ru-RU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– </a:t>
            </a:r>
            <a:r>
              <a:rPr lang="ru-RU" sz="2400" dirty="0"/>
              <a:t>доступные в лицензиях опции</a:t>
            </a:r>
            <a:endParaRPr lang="ru-RU" sz="3200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484785"/>
            <a:ext cx="8110631" cy="4536504"/>
          </a:xfrm>
        </p:spPr>
        <p:txBody>
          <a:bodyPr>
            <a:normAutofit fontScale="70000" lnSpcReduction="20000"/>
          </a:bodyPr>
          <a:lstStyle/>
          <a:p>
            <a:pPr marL="36512" indent="0">
              <a:buNone/>
            </a:pPr>
            <a:r>
              <a:rPr lang="ru-RU" dirty="0"/>
              <a:t>Наложения</a:t>
            </a:r>
          </a:p>
          <a:p>
            <a:pPr lvl="1"/>
            <a:r>
              <a:rPr lang="en-US" dirty="0"/>
              <a:t>User Titles:</a:t>
            </a:r>
            <a:r>
              <a:rPr lang="ru-RU" dirty="0"/>
              <a:t> 3</a:t>
            </a:r>
          </a:p>
          <a:p>
            <a:pPr lvl="1"/>
            <a:r>
              <a:rPr lang="en-US" dirty="0"/>
              <a:t>Logos:</a:t>
            </a:r>
            <a:r>
              <a:rPr lang="ru-RU" dirty="0"/>
              <a:t> 2 </a:t>
            </a:r>
            <a:r>
              <a:rPr lang="en-US" dirty="0"/>
              <a:t>Clock:</a:t>
            </a:r>
            <a:r>
              <a:rPr lang="ru-RU" dirty="0"/>
              <a:t>1</a:t>
            </a:r>
            <a:r>
              <a:rPr lang="en-US" dirty="0"/>
              <a:t> </a:t>
            </a:r>
            <a:endParaRPr lang="ru-RU" dirty="0"/>
          </a:p>
          <a:p>
            <a:pPr lvl="1"/>
            <a:r>
              <a:rPr lang="en-US" dirty="0"/>
              <a:t>PIPs:</a:t>
            </a:r>
            <a:r>
              <a:rPr lang="ru-RU" dirty="0"/>
              <a:t>2</a:t>
            </a:r>
          </a:p>
          <a:p>
            <a:pPr lvl="1"/>
            <a:r>
              <a:rPr lang="en-US" dirty="0"/>
              <a:t>Title Animations: </a:t>
            </a:r>
            <a:endParaRPr lang="ru-RU" dirty="0"/>
          </a:p>
          <a:p>
            <a:pPr lvl="1"/>
            <a:r>
              <a:rPr lang="en-US" dirty="0"/>
              <a:t>Title Text Table:</a:t>
            </a:r>
            <a:endParaRPr lang="ru-RU" dirty="0"/>
          </a:p>
          <a:p>
            <a:pPr marL="36512" indent="0">
              <a:buNone/>
            </a:pPr>
            <a:r>
              <a:rPr lang="ru-RU" dirty="0"/>
              <a:t>Трёхмерные сцены</a:t>
            </a:r>
          </a:p>
          <a:p>
            <a:pPr lvl="1"/>
            <a:r>
              <a:rPr lang="ru-RU" dirty="0"/>
              <a:t>3</a:t>
            </a:r>
            <a:r>
              <a:rPr lang="en-US" dirty="0"/>
              <a:t>D Scenes</a:t>
            </a:r>
            <a:r>
              <a:rPr lang="ru-RU" dirty="0"/>
              <a:t>: - работа с виртуальными трёхмерными сценами</a:t>
            </a:r>
          </a:p>
          <a:p>
            <a:pPr lvl="1"/>
            <a:r>
              <a:rPr lang="en-US" dirty="0"/>
              <a:t>VS State Editor</a:t>
            </a:r>
            <a:r>
              <a:rPr lang="ru-RU" dirty="0"/>
              <a:t>: - редактор состояний для виртуальных сцен</a:t>
            </a:r>
          </a:p>
          <a:p>
            <a:pPr lvl="1"/>
            <a:r>
              <a:rPr lang="en-US" dirty="0"/>
              <a:t>Tracking</a:t>
            </a:r>
            <a:r>
              <a:rPr lang="ru-RU" dirty="0"/>
              <a:t>: - поддержка </a:t>
            </a:r>
            <a:r>
              <a:rPr lang="ru-RU" dirty="0" err="1"/>
              <a:t>трэкинговых</a:t>
            </a:r>
            <a:r>
              <a:rPr lang="ru-RU" dirty="0"/>
              <a:t> камер по протоколу </a:t>
            </a:r>
            <a:r>
              <a:rPr lang="en-US" dirty="0" err="1"/>
              <a:t>FreeD</a:t>
            </a:r>
            <a:r>
              <a:rPr lang="en-US" dirty="0"/>
              <a:t> </a:t>
            </a:r>
            <a:r>
              <a:rPr lang="ru-RU" dirty="0"/>
              <a:t>в </a:t>
            </a:r>
            <a:r>
              <a:rPr lang="en-US" dirty="0"/>
              <a:t>AR</a:t>
            </a:r>
            <a:r>
              <a:rPr lang="ru-RU" dirty="0"/>
              <a:t>/</a:t>
            </a:r>
            <a:r>
              <a:rPr lang="en-US" dirty="0"/>
              <a:t>VR </a:t>
            </a:r>
            <a:r>
              <a:rPr lang="ru-RU" dirty="0"/>
              <a:t>сценах </a:t>
            </a:r>
          </a:p>
          <a:p>
            <a:pPr lvl="1"/>
            <a:r>
              <a:rPr lang="en-US" dirty="0"/>
              <a:t>Supported Scenes</a:t>
            </a:r>
            <a:r>
              <a:rPr lang="ru-RU" dirty="0"/>
              <a:t>: - типы доступных виртуальных сцен</a:t>
            </a:r>
          </a:p>
          <a:p>
            <a:pPr lvl="1"/>
            <a:r>
              <a:rPr lang="en-US" dirty="0"/>
              <a:t>Encode Categories</a:t>
            </a:r>
            <a:r>
              <a:rPr lang="ru-RU" dirty="0"/>
              <a:t>: - категории, доступные для кодирования виртуальных сцен </a:t>
            </a:r>
          </a:p>
          <a:p>
            <a:pPr lvl="1"/>
            <a:r>
              <a:rPr lang="en-US" dirty="0"/>
              <a:t>Decode Categories</a:t>
            </a:r>
            <a:r>
              <a:rPr lang="ru-RU" dirty="0"/>
              <a:t>: - категории, доступные для декодирования виртуальных сцен</a:t>
            </a:r>
          </a:p>
          <a:p>
            <a:pPr marL="36512" indent="0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6402883"/>
            <a:ext cx="307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http://d-graphica.com/allmix/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915616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064896" cy="1210146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All¹Mix</a:t>
            </a:r>
            <a:r>
              <a:rPr lang="ru-RU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– </a:t>
            </a:r>
            <a:r>
              <a:rPr lang="ru-RU" sz="2400" dirty="0"/>
              <a:t>доступные в лицензиях опции</a:t>
            </a:r>
            <a:endParaRPr lang="ru-RU" sz="3200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484785"/>
            <a:ext cx="8110631" cy="4536504"/>
          </a:xfrm>
        </p:spPr>
        <p:txBody>
          <a:bodyPr>
            <a:normAutofit fontScale="85000" lnSpcReduction="10000"/>
          </a:bodyPr>
          <a:lstStyle/>
          <a:p>
            <a:pPr marL="36512" indent="0">
              <a:buNone/>
            </a:pPr>
            <a:r>
              <a:rPr lang="ru-RU" dirty="0"/>
              <a:t>Дополнительные медийные источники</a:t>
            </a:r>
          </a:p>
          <a:p>
            <a:pPr lvl="1"/>
            <a:r>
              <a:rPr lang="en-US" dirty="0"/>
              <a:t>Playlists:</a:t>
            </a:r>
            <a:endParaRPr lang="ru-RU" dirty="0"/>
          </a:p>
          <a:p>
            <a:pPr lvl="1"/>
            <a:r>
              <a:rPr lang="en-US" dirty="0" err="1"/>
              <a:t>RichText</a:t>
            </a:r>
            <a:r>
              <a:rPr lang="en-US" dirty="0"/>
              <a:t>: </a:t>
            </a:r>
            <a:endParaRPr lang="ru-RU" dirty="0"/>
          </a:p>
          <a:p>
            <a:pPr marL="36512" indent="0">
              <a:buNone/>
            </a:pPr>
            <a:r>
              <a:rPr lang="ru-RU" dirty="0"/>
              <a:t>Интерфейс</a:t>
            </a:r>
          </a:p>
          <a:p>
            <a:pPr lvl="1"/>
            <a:r>
              <a:rPr lang="en-US" dirty="0"/>
              <a:t>Enabled UI Themes:</a:t>
            </a:r>
            <a:endParaRPr lang="ru-RU" dirty="0"/>
          </a:p>
          <a:p>
            <a:pPr lvl="1"/>
            <a:r>
              <a:rPr lang="en-US" dirty="0"/>
              <a:t>Enabled Languages: </a:t>
            </a:r>
            <a:endParaRPr lang="ru-RU" dirty="0"/>
          </a:p>
          <a:p>
            <a:pPr lvl="1"/>
            <a:r>
              <a:rPr lang="ru-RU" dirty="0" err="1"/>
              <a:t>Deep</a:t>
            </a:r>
            <a:r>
              <a:rPr lang="ru-RU" dirty="0"/>
              <a:t> </a:t>
            </a:r>
            <a:r>
              <a:rPr lang="ru-RU" dirty="0" err="1"/>
              <a:t>customizeable</a:t>
            </a:r>
            <a:r>
              <a:rPr lang="ru-RU" dirty="0"/>
              <a:t> GUI (возможность работы с </a:t>
            </a:r>
            <a:r>
              <a:rPr lang="en-US" dirty="0"/>
              <a:t>workspace </a:t>
            </a:r>
            <a:r>
              <a:rPr lang="ru-RU" dirty="0"/>
              <a:t>и настраиваемой темой)</a:t>
            </a:r>
          </a:p>
          <a:p>
            <a:pPr lvl="1"/>
            <a:r>
              <a:rPr lang="en-US" dirty="0"/>
              <a:t>Conference</a:t>
            </a:r>
            <a:r>
              <a:rPr lang="ru-RU" dirty="0"/>
              <a:t> (кнопка перехода в режим конференции)</a:t>
            </a:r>
          </a:p>
          <a:p>
            <a:pPr lvl="1"/>
            <a:r>
              <a:rPr lang="en-US" dirty="0"/>
              <a:t>Touchscreen Calibration</a:t>
            </a:r>
            <a:r>
              <a:rPr lang="ru-RU" dirty="0"/>
              <a:t> (интерактивная работа с прозрачными досками и т.п.)</a:t>
            </a:r>
          </a:p>
          <a:p>
            <a:pPr lvl="1"/>
            <a:r>
              <a:rPr lang="en-US" dirty="0"/>
              <a:t>Touch Screen </a:t>
            </a:r>
            <a:endParaRPr lang="ru-RU" dirty="0"/>
          </a:p>
          <a:p>
            <a:pPr marL="36512" indent="0">
              <a:buNone/>
            </a:pP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6402883"/>
            <a:ext cx="307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http://d-graphica.com/allmix/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61334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5536" y="274638"/>
            <a:ext cx="8064896" cy="1210146"/>
          </a:xfrm>
        </p:spPr>
        <p:txBody>
          <a:bodyPr/>
          <a:lstStyle/>
          <a:p>
            <a:pPr algn="ctr"/>
            <a:r>
              <a:rPr lang="en-US" dirty="0">
                <a:latin typeface="+mn-lt"/>
              </a:rPr>
              <a:t>All¹Mix</a:t>
            </a:r>
            <a:r>
              <a:rPr lang="ru-RU" dirty="0">
                <a:latin typeface="+mn-lt"/>
              </a:rPr>
              <a:t> </a:t>
            </a:r>
            <a:r>
              <a:rPr lang="ru-RU" sz="2400" dirty="0">
                <a:latin typeface="+mn-lt"/>
              </a:rPr>
              <a:t>– </a:t>
            </a:r>
            <a:r>
              <a:rPr lang="ru-RU" sz="2400" dirty="0"/>
              <a:t>доступные в лицензиях опции</a:t>
            </a:r>
            <a:endParaRPr lang="ru-RU" sz="3200" dirty="0">
              <a:latin typeface="+mn-lt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179512" y="1484785"/>
            <a:ext cx="8110631" cy="4536504"/>
          </a:xfrm>
        </p:spPr>
        <p:txBody>
          <a:bodyPr>
            <a:normAutofit fontScale="92500" lnSpcReduction="10000"/>
          </a:bodyPr>
          <a:lstStyle/>
          <a:p>
            <a:pPr marL="36512" indent="0">
              <a:buNone/>
            </a:pPr>
            <a:r>
              <a:rPr lang="ru-RU" dirty="0" err="1"/>
              <a:t>Спецприложения</a:t>
            </a:r>
            <a:endParaRPr lang="ru-RU" dirty="0"/>
          </a:p>
          <a:p>
            <a:pPr lvl="1"/>
            <a:r>
              <a:rPr lang="en-US" dirty="0"/>
              <a:t>Teleprompter:</a:t>
            </a:r>
            <a:endParaRPr lang="ru-RU" dirty="0"/>
          </a:p>
          <a:p>
            <a:pPr lvl="1"/>
            <a:r>
              <a:rPr lang="en-US" dirty="0"/>
              <a:t>Sport</a:t>
            </a:r>
            <a:r>
              <a:rPr lang="ru-RU" dirty="0"/>
              <a:t> (генерация графики для спортивных табло с обновлением десятых секунды)</a:t>
            </a:r>
          </a:p>
          <a:p>
            <a:pPr lvl="1"/>
            <a:r>
              <a:rPr lang="en-US" dirty="0" err="1"/>
              <a:t>VideoCube</a:t>
            </a:r>
            <a:r>
              <a:rPr lang="ru-RU" dirty="0"/>
              <a:t> (</a:t>
            </a:r>
            <a:r>
              <a:rPr lang="ru-RU" dirty="0" err="1"/>
              <a:t>многомониторный</a:t>
            </a:r>
            <a:r>
              <a:rPr lang="ru-RU" dirty="0"/>
              <a:t> выход с конфигурациями и укладкой змейкой)</a:t>
            </a:r>
          </a:p>
          <a:p>
            <a:pPr marL="36512" indent="0">
              <a:buNone/>
            </a:pPr>
            <a:r>
              <a:rPr lang="ru-RU" dirty="0"/>
              <a:t>Программные интерфейсы</a:t>
            </a:r>
          </a:p>
          <a:p>
            <a:pPr lvl="1"/>
            <a:r>
              <a:rPr lang="en-US" dirty="0"/>
              <a:t>WEB Remote Control</a:t>
            </a:r>
            <a:endParaRPr lang="ru-RU" dirty="0"/>
          </a:p>
          <a:p>
            <a:pPr lvl="1"/>
            <a:r>
              <a:rPr lang="en-US" dirty="0"/>
              <a:t>Script in Titles</a:t>
            </a:r>
            <a:endParaRPr lang="ru-RU" dirty="0"/>
          </a:p>
          <a:p>
            <a:pPr lvl="1"/>
            <a:r>
              <a:rPr lang="en-US" dirty="0"/>
              <a:t>Script in GUI</a:t>
            </a:r>
            <a:endParaRPr lang="ru-RU" dirty="0"/>
          </a:p>
          <a:p>
            <a:pPr lvl="1"/>
            <a:r>
              <a:rPr lang="en-US" dirty="0"/>
              <a:t>Automation Protocol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220072" y="6402883"/>
            <a:ext cx="307007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http://d-graphica.com/allmix/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71144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274639"/>
            <a:ext cx="7992888" cy="634081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dirty="0"/>
              <a:t>Версии </a:t>
            </a:r>
            <a:r>
              <a:rPr lang="en-US" sz="3600" dirty="0"/>
              <a:t>All¹Mix</a:t>
            </a:r>
            <a:endParaRPr lang="ru-RU" dirty="0"/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22880363"/>
              </p:ext>
            </p:extLst>
          </p:nvPr>
        </p:nvGraphicFramePr>
        <p:xfrm>
          <a:off x="459227" y="1268760"/>
          <a:ext cx="7200800" cy="47782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5258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458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03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898982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</a:rPr>
                        <a:t> 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AllMix Basic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600" b="1" u="none" strike="noStrike" dirty="0">
                          <a:effectLst/>
                        </a:rPr>
                        <a:t>AllMix Standard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9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Outputs (board)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1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2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9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File video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9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Playlist for Inputs and video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9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3D Virtual Studio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9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Custom Transitions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985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Animated titles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9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Interactive text selection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No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9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2 pip layers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9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2 logo layers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9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Clock layer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966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>
                          <a:effectLst/>
                        </a:rPr>
                        <a:t>3 Title layers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yes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314644">
                <a:tc>
                  <a:txBody>
                    <a:bodyPr/>
                    <a:lstStyle/>
                    <a:p>
                      <a:pPr algn="l" fontAlgn="b"/>
                      <a:r>
                        <a:rPr lang="ru-RU" sz="1600" b="1" u="none" strike="noStrike">
                          <a:effectLst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u="none" strike="noStrike">
                          <a:effectLst/>
                        </a:rPr>
                        <a:t> </a:t>
                      </a:r>
                      <a:endParaRPr lang="ru-RU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314644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u="none" strike="noStrike" dirty="0">
                          <a:effectLst/>
                        </a:rPr>
                        <a:t>Price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>
                          <a:effectLst/>
                        </a:rPr>
                        <a:t>600</a:t>
                      </a:r>
                      <a:endParaRPr lang="ru-RU" sz="14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</a:rPr>
                        <a:t>1200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323528" y="6211669"/>
            <a:ext cx="853900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С подробной информацией об All¹Mix можно познакомиться на нашем сайте: </a:t>
            </a:r>
          </a:p>
          <a:p>
            <a:r>
              <a:rPr lang="ru-RU" dirty="0"/>
              <a:t>http://www.d-graphica.com/allmix/</a:t>
            </a:r>
          </a:p>
        </p:txBody>
      </p:sp>
    </p:spTree>
    <p:extLst>
      <p:ext uri="{BB962C8B-B14F-4D97-AF65-F5344CB8AC3E}">
        <p14:creationId xmlns:p14="http://schemas.microsoft.com/office/powerpoint/2010/main" val="2730977185"/>
      </p:ext>
    </p:extLst>
  </p:cSld>
  <p:clrMapOvr>
    <a:masterClrMapping/>
  </p:clrMapOvr>
</p:sld>
</file>

<file path=ppt/theme/theme1.xml><?xml version="1.0" encoding="utf-8"?>
<a:theme xmlns:a="http://schemas.openxmlformats.org/drawingml/2006/main" name="Technic">
  <a:themeElements>
    <a:clrScheme name="Technic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2568</TotalTime>
  <Words>585</Words>
  <Application>Microsoft Office PowerPoint</Application>
  <PresentationFormat>On-screen Show (4:3)</PresentationFormat>
  <Paragraphs>130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Franklin Gothic Book</vt:lpstr>
      <vt:lpstr>Wingdings 2</vt:lpstr>
      <vt:lpstr>Technic</vt:lpstr>
      <vt:lpstr>Программный комплекс   «All¹Mix»  детали, достойные   внимания</vt:lpstr>
      <vt:lpstr>All¹Mix – сложный продукт с разнообразными возможностями</vt:lpstr>
      <vt:lpstr>All¹Mix – направления использования</vt:lpstr>
      <vt:lpstr>All¹Mix – продуктовая структура</vt:lpstr>
      <vt:lpstr>All¹Mix – доступные в лицензиях опции</vt:lpstr>
      <vt:lpstr>All¹Mix – доступные в лицензиях опции</vt:lpstr>
      <vt:lpstr>All¹Mix – доступные в лицензиях опции</vt:lpstr>
      <vt:lpstr>All¹Mix – доступные в лицензиях опции</vt:lpstr>
      <vt:lpstr>Версии All¹Mix</vt:lpstr>
    </vt:vector>
  </TitlesOfParts>
  <Company>SOFTLAB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Виртуальные студии «Фокус»</dc:title>
  <dc:creator>BBM</dc:creator>
  <cp:lastModifiedBy>Boris Morozov</cp:lastModifiedBy>
  <cp:revision>152</cp:revision>
  <dcterms:created xsi:type="dcterms:W3CDTF">2009-10-07T10:36:26Z</dcterms:created>
  <dcterms:modified xsi:type="dcterms:W3CDTF">2023-09-12T11:40:11Z</dcterms:modified>
</cp:coreProperties>
</file>